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omments/modernComment_100_F425B4B8.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9" r:id="rId1"/>
  </p:sldMasterIdLst>
  <p:sldIdLst>
    <p:sldId id="256" r:id="rId2"/>
    <p:sldId id="265" r:id="rId3"/>
    <p:sldId id="266" r:id="rId4"/>
    <p:sldId id="267" r:id="rId5"/>
    <p:sldId id="271" r:id="rId6"/>
    <p:sldId id="268" r:id="rId7"/>
    <p:sldId id="270" r:id="rId8"/>
    <p:sldId id="269" r:id="rId9"/>
    <p:sldId id="27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FD2A4C-F6E6-F812-03AC-CD735EEA84EC}" name="Boulette Boulette" initials="BB" userId="2573e214e44a964b"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1E1E1"/>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84" d="100"/>
          <a:sy n="84" d="100"/>
        </p:scale>
        <p:origin x="96"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modernComment_100_F425B4B8.xml><?xml version="1.0" encoding="utf-8"?>
<p188:cmLst xmlns:a="http://schemas.openxmlformats.org/drawingml/2006/main" xmlns:r="http://schemas.openxmlformats.org/officeDocument/2006/relationships" xmlns:p188="http://schemas.microsoft.com/office/powerpoint/2018/8/main">
  <p188:cm id="{7C85C5ED-3270-48B0-87D2-D838A65C8DC3}" authorId="{DBFD2A4C-F6E6-F812-03AC-CD735EEA84EC}" created="2024-01-12T09:05:22.213">
    <ac:deMkLst xmlns:ac="http://schemas.microsoft.com/office/drawing/2013/main/command">
      <pc:docMk xmlns:pc="http://schemas.microsoft.com/office/powerpoint/2013/main/command"/>
      <pc:sldMk xmlns:pc="http://schemas.microsoft.com/office/powerpoint/2013/main/command" cId="4096111800" sldId="256"/>
      <ac:spMk id="69" creationId="{00000000-0000-0000-0000-000000000000}"/>
    </ac:deMkLst>
    <p188:txBody>
      <a:bodyPr/>
      <a:lstStyle/>
      <a:p>
        <a:r>
          <a:rPr lang="fr-FR"/>
          <a:t>Ces trois évaluations aideront à réaliser/sélectionner un produit adapté au niveau de technicité, de connaissance métier et de fréquence de pratique effective des utilisateurs.
Expertise métier nécessaire dans le cadre du produit visé. Ex : elle peut être moindre pour un débutant ou un collaborateur en appui ponctuel sur certaines tâches.</a:t>
        </a:r>
      </a:p>
    </p188:txBody>
  </p188:cm>
</p188: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7" name="Rectangle 6"/>
          <p:cNvSpPr/>
          <p:nvPr userDrawn="1"/>
        </p:nvSpPr>
        <p:spPr>
          <a:xfrm>
            <a:off x="0" y="1889150"/>
            <a:ext cx="9123796" cy="44672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pic>
        <p:nvPicPr>
          <p:cNvPr id="14" name="Image 13"/>
          <p:cNvPicPr>
            <a:picLocks noChangeAspect="1"/>
          </p:cNvPicPr>
          <p:nvPr userDrawn="1"/>
        </p:nvPicPr>
        <p:blipFill rotWithShape="1">
          <a:blip r:embed="rId2"/>
          <a:srcRect l="10652" t="5700" r="10060" b="7142"/>
          <a:stretch/>
        </p:blipFill>
        <p:spPr>
          <a:xfrm>
            <a:off x="0" y="116632"/>
            <a:ext cx="1296145" cy="1368152"/>
          </a:xfrm>
          <a:prstGeom prst="rect">
            <a:avLst/>
          </a:prstGeom>
        </p:spPr>
      </p:pic>
    </p:spTree>
    <p:extLst>
      <p:ext uri="{BB962C8B-B14F-4D97-AF65-F5344CB8AC3E}">
        <p14:creationId xmlns:p14="http://schemas.microsoft.com/office/powerpoint/2010/main" val="32917780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97203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31845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9300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560992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05673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81707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5470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90139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fr-FR" smtClean="0"/>
              <a:t>Modifiez le style du titre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95222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smtClean="0"/>
              <a:pPr/>
              <a:t>2/15/2024</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6368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smtClean="0"/>
              <a:pPr/>
              <a:t>2/15/2024</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98854258"/>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F425B4B8.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pPr>
              <a:spcBef>
                <a:spcPts val="1200"/>
              </a:spcBef>
            </a:pPr>
            <a:r>
              <a:rPr lang="fr-FR" sz="2400" b="1" spc="50" dirty="0">
                <a:solidFill>
                  <a:schemeClr val="bg1"/>
                </a:solidFill>
              </a:rPr>
              <a:t>Administrateur</a:t>
            </a:r>
            <a:endParaRPr lang="fr-FR" sz="2400" b="1" spc="50" dirty="0" smtClean="0">
              <a:solidFill>
                <a:schemeClr val="bg1"/>
              </a:solidFill>
            </a:endParaRPr>
          </a:p>
          <a:p>
            <a:r>
              <a:rPr lang="fr-FR" sz="1350" b="1" dirty="0">
                <a:solidFill>
                  <a:schemeClr val="bg1"/>
                </a:solidFill>
              </a:rPr>
              <a:t>      </a:t>
            </a:r>
          </a:p>
          <a:p>
            <a:r>
              <a:rPr lang="fr-FR" sz="1500" dirty="0" smtClean="0">
                <a:solidFill>
                  <a:schemeClr val="bg1"/>
                </a:solidFill>
              </a:rPr>
              <a:t>Publication, informatique </a:t>
            </a:r>
          </a:p>
          <a:p>
            <a:endParaRPr lang="fr-FR" sz="1500" dirty="0">
              <a:solidFill>
                <a:schemeClr val="bg1"/>
              </a:solidFill>
            </a:endParaRPr>
          </a:p>
          <a:p>
            <a:r>
              <a:rPr lang="fr-FR" sz="1400" b="1" spc="50" dirty="0">
                <a:solidFill>
                  <a:schemeClr val="bg1"/>
                </a:solidFill>
              </a:rPr>
              <a:t>Rôle : </a:t>
            </a:r>
            <a:r>
              <a:rPr lang="fr-FR" sz="1400" b="1" spc="50" dirty="0" smtClean="0">
                <a:solidFill>
                  <a:schemeClr val="bg1"/>
                </a:solidFill>
              </a:rPr>
              <a:t>Administrateur </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47"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smtClean="0"/>
              <a:t>DESCRIPTION DE SON RÔLE</a:t>
            </a:r>
            <a:endParaRPr lang="fr-FR" sz="1350" b="1" dirty="0">
              <a:solidFill>
                <a:schemeClr val="bg1"/>
              </a:solidFill>
            </a:endParaRPr>
          </a:p>
        </p:txBody>
      </p:sp>
      <p:sp>
        <p:nvSpPr>
          <p:cNvPr id="49"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dirty="0" smtClean="0">
                <a:solidFill>
                  <a:schemeClr val="accent1">
                    <a:lumMod val="90000"/>
                    <a:lumOff val="10000"/>
                  </a:schemeClr>
                </a:solidFill>
              </a:rPr>
              <a:t>L’administrateur s’occupe </a:t>
            </a:r>
            <a:r>
              <a:rPr lang="fr-FR" dirty="0">
                <a:solidFill>
                  <a:schemeClr val="accent1">
                    <a:lumMod val="90000"/>
                    <a:lumOff val="10000"/>
                  </a:schemeClr>
                </a:solidFill>
              </a:rPr>
              <a:t>de la configuration du site, de l’installation de </a:t>
            </a:r>
            <a:r>
              <a:rPr lang="fr-FR" dirty="0" smtClean="0">
                <a:solidFill>
                  <a:schemeClr val="accent1">
                    <a:lumMod val="90000"/>
                    <a:lumOff val="10000"/>
                  </a:schemeClr>
                </a:solidFill>
              </a:rPr>
              <a:t>profils </a:t>
            </a:r>
            <a:r>
              <a:rPr lang="fr-FR" dirty="0">
                <a:solidFill>
                  <a:schemeClr val="accent1">
                    <a:lumMod val="90000"/>
                    <a:lumOff val="10000"/>
                  </a:schemeClr>
                </a:solidFill>
              </a:rPr>
              <a:t>pour les </a:t>
            </a:r>
            <a:r>
              <a:rPr lang="fr-FR" dirty="0" smtClean="0">
                <a:solidFill>
                  <a:schemeClr val="accent1">
                    <a:lumMod val="90000"/>
                    <a:lumOff val="10000"/>
                  </a:schemeClr>
                </a:solidFill>
              </a:rPr>
              <a:t>revues, a </a:t>
            </a:r>
            <a:r>
              <a:rPr lang="fr-FR" dirty="0">
                <a:solidFill>
                  <a:schemeClr val="accent1">
                    <a:lumMod val="90000"/>
                    <a:lumOff val="10000"/>
                  </a:schemeClr>
                </a:solidFill>
              </a:rPr>
              <a:t>accès à tout le </a:t>
            </a:r>
            <a:r>
              <a:rPr lang="fr-FR" dirty="0" smtClean="0">
                <a:solidFill>
                  <a:schemeClr val="accent1">
                    <a:lumMod val="90000"/>
                    <a:lumOff val="10000"/>
                  </a:schemeClr>
                </a:solidFill>
              </a:rPr>
              <a:t>site et </a:t>
            </a:r>
            <a:r>
              <a:rPr lang="fr-FR" dirty="0">
                <a:solidFill>
                  <a:schemeClr val="accent1">
                    <a:lumMod val="90000"/>
                    <a:lumOff val="10000"/>
                  </a:schemeClr>
                </a:solidFill>
              </a:rPr>
              <a:t>complète les informations </a:t>
            </a:r>
            <a:r>
              <a:rPr lang="fr-FR" dirty="0" smtClean="0">
                <a:solidFill>
                  <a:schemeClr val="accent1">
                    <a:lumMod val="90000"/>
                    <a:lumOff val="10000"/>
                  </a:schemeClr>
                </a:solidFill>
              </a:rPr>
              <a:t>nécessaires. </a:t>
            </a:r>
            <a:r>
              <a:rPr lang="fr-FR" dirty="0" smtClean="0"/>
              <a:t>la </a:t>
            </a:r>
            <a:r>
              <a:rPr lang="fr-FR" dirty="0"/>
              <a:t>revue sur le site web </a:t>
            </a:r>
            <a:r>
              <a:rPr lang="fr-FR" dirty="0" smtClean="0"/>
              <a:t>OJS</a:t>
            </a:r>
            <a:endParaRPr lang="fr-FR" dirty="0"/>
          </a:p>
        </p:txBody>
      </p:sp>
      <p:sp>
        <p:nvSpPr>
          <p:cNvPr id="61" name="Rectangle : coins arrondis 60"/>
          <p:cNvSpPr/>
          <p:nvPr/>
        </p:nvSpPr>
        <p:spPr>
          <a:xfrm>
            <a:off x="1296145" y="4797152"/>
            <a:ext cx="3673789"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Mettre en place un système de gestion de workflow éditorial  pour les revues de l’Université </a:t>
            </a:r>
            <a:endParaRPr lang="fr-FR" sz="1200" dirty="0">
              <a:solidFill>
                <a:schemeClr val="accent1"/>
              </a:solidFill>
            </a:endParaRPr>
          </a:p>
        </p:txBody>
      </p:sp>
      <p:sp>
        <p:nvSpPr>
          <p:cNvPr id="64" name="Rectangle : coins arrondis 63"/>
          <p:cNvSpPr/>
          <p:nvPr/>
        </p:nvSpPr>
        <p:spPr>
          <a:xfrm>
            <a:off x="1321989" y="4398155"/>
            <a:ext cx="3673789" cy="302254"/>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pic>
        <p:nvPicPr>
          <p:cNvPr id="19" name="Image 18"/>
          <p:cNvPicPr>
            <a:picLocks noChangeAspect="1"/>
          </p:cNvPicPr>
          <p:nvPr/>
        </p:nvPicPr>
        <p:blipFill rotWithShape="1">
          <a:blip r:embed="rId2"/>
          <a:srcRect l="10652" t="5700" r="10060" b="7142"/>
          <a:stretch/>
        </p:blipFill>
        <p:spPr>
          <a:xfrm>
            <a:off x="0" y="116632"/>
            <a:ext cx="1296145" cy="1368152"/>
          </a:xfrm>
          <a:prstGeom prst="rect">
            <a:avLst/>
          </a:prstGeom>
        </p:spPr>
      </p:pic>
      <p:sp>
        <p:nvSpPr>
          <p:cNvPr id="17" name="Rectangle : coins arrondis 60"/>
          <p:cNvSpPr/>
          <p:nvPr/>
        </p:nvSpPr>
        <p:spPr>
          <a:xfrm>
            <a:off x="5002667" y="4797152"/>
            <a:ext cx="3673789"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rgbClr val="002060"/>
                </a:solidFill>
              </a:rPr>
              <a:t>Disposer d’interfaces utilisateurs claires selon les profils</a:t>
            </a:r>
          </a:p>
          <a:p>
            <a:pPr marL="171450" indent="-171450">
              <a:buFont typeface="Arial" panose="020B0604020202020204" pitchFamily="34" charset="0"/>
              <a:buChar char="•"/>
            </a:pPr>
            <a:r>
              <a:rPr lang="fr-FR" sz="1200" dirty="0">
                <a:solidFill>
                  <a:srgbClr val="002060"/>
                </a:solidFill>
              </a:rPr>
              <a:t>Unifier tous les besoins d'un flux de travail éditorial pour les revues académiques sur un seul site</a:t>
            </a:r>
            <a:endParaRPr lang="fr-FR" sz="1200" dirty="0" smtClean="0">
              <a:solidFill>
                <a:srgbClr val="002060"/>
              </a:solidFill>
            </a:endParaRPr>
          </a:p>
        </p:txBody>
      </p:sp>
      <p:sp>
        <p:nvSpPr>
          <p:cNvPr id="18" name="Rectangle : coins arrondis 63"/>
          <p:cNvSpPr/>
          <p:nvPr/>
        </p:nvSpPr>
        <p:spPr>
          <a:xfrm>
            <a:off x="5028511" y="4398155"/>
            <a:ext cx="3673789" cy="302254"/>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Tree>
    <p:extLst>
      <p:ext uri="{BB962C8B-B14F-4D97-AF65-F5344CB8AC3E}">
        <p14:creationId xmlns:p14="http://schemas.microsoft.com/office/powerpoint/2010/main" val="4096111800"/>
      </p:ext>
    </p:extLst>
  </p:cSld>
  <p:clrMapOvr>
    <a:masterClrMapping/>
  </p:clrMapOvr>
  <p:timing>
    <p:tnLst>
      <p:par>
        <p:cTn id="1" dur="indefinite" restart="never" nodeType="tmRoot"/>
      </p:par>
    </p:tnLst>
  </p:timing>
  <p:extLst mod="1">
    <p:ext uri="{6950BFC3-D8DA-4A85-94F7-54DA5524770B}">
      <p188:commentRel xmlns=""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r>
              <a:rPr lang="fr-FR" sz="2400" b="1" spc="50" dirty="0" smtClean="0">
                <a:solidFill>
                  <a:schemeClr val="bg1"/>
                </a:solidFill>
              </a:rPr>
              <a:t>Editeur</a:t>
            </a:r>
            <a:endParaRPr lang="fr-FR" sz="2400" b="1" dirty="0">
              <a:solidFill>
                <a:schemeClr val="bg1"/>
              </a:solidFill>
            </a:endParaRPr>
          </a:p>
          <a:p>
            <a:r>
              <a:rPr lang="fr-FR" sz="1350" b="1" dirty="0">
                <a:solidFill>
                  <a:schemeClr val="bg1"/>
                </a:solidFill>
              </a:rPr>
              <a:t>      </a:t>
            </a:r>
          </a:p>
          <a:p>
            <a:r>
              <a:rPr lang="fr-FR" sz="1500" dirty="0">
                <a:solidFill>
                  <a:schemeClr val="bg1"/>
                </a:solidFill>
              </a:rPr>
              <a:t>Enseignant, chercheur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a:t>
            </a:r>
            <a:r>
              <a:rPr lang="fr-FR" sz="1400" b="1" spc="50" dirty="0" smtClean="0">
                <a:solidFill>
                  <a:schemeClr val="bg1"/>
                </a:solidFill>
              </a:rPr>
              <a:t>: Journal Manager</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a:solidFill>
                  <a:schemeClr val="accent1">
                    <a:lumMod val="90000"/>
                    <a:lumOff val="10000"/>
                  </a:schemeClr>
                </a:solidFill>
              </a:rPr>
              <a:t>Le Journal Manager reçoit et valide (ou non) les articles, sélectionne un éditeur associé et accède au flux de travail éditorial. Il valide l'article après l'évaluation et participe à la validation finale de l'article mis en page avec l'auteur et l'éditeur.</a:t>
            </a:r>
            <a:endParaRPr lang="fr-FR" dirty="0">
              <a:solidFill>
                <a:schemeClr val="accent1">
                  <a:lumMod val="90000"/>
                  <a:lumOff val="10000"/>
                </a:schemeClr>
              </a:solidFill>
            </a:endParaRPr>
          </a:p>
        </p:txBody>
      </p:sp>
      <p:sp>
        <p:nvSpPr>
          <p:cNvPr id="5" name="Rectangle : coins arrondis 60"/>
          <p:cNvSpPr/>
          <p:nvPr/>
        </p:nvSpPr>
        <p:spPr>
          <a:xfrm>
            <a:off x="1330259" y="4739366"/>
            <a:ext cx="3601781"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solidFill>
              </a:rPr>
              <a:t>Optimiser les échanges avec tous les acteurs. </a:t>
            </a:r>
            <a:endParaRPr lang="fr-FR" sz="1200" dirty="0" smtClean="0">
              <a:solidFill>
                <a:schemeClr val="accent1"/>
              </a:solidFill>
            </a:endParaRPr>
          </a:p>
          <a:p>
            <a:pPr marL="171450" indent="-171450">
              <a:buFont typeface="Arial" panose="020B0604020202020204" pitchFamily="34" charset="0"/>
              <a:buChar char="•"/>
            </a:pPr>
            <a:r>
              <a:rPr lang="fr-FR" sz="1200" dirty="0" smtClean="0">
                <a:solidFill>
                  <a:schemeClr val="accent1"/>
                </a:solidFill>
              </a:rPr>
              <a:t>Publier </a:t>
            </a:r>
            <a:r>
              <a:rPr lang="fr-FR" sz="1200" dirty="0">
                <a:solidFill>
                  <a:schemeClr val="accent1"/>
                </a:solidFill>
              </a:rPr>
              <a:t>des articles de </a:t>
            </a:r>
            <a:r>
              <a:rPr lang="fr-FR" sz="1200" dirty="0" smtClean="0">
                <a:solidFill>
                  <a:schemeClr val="accent1"/>
                </a:solidFill>
              </a:rPr>
              <a:t>qualité </a:t>
            </a:r>
            <a:r>
              <a:rPr lang="fr-FR" sz="1200" dirty="0">
                <a:solidFill>
                  <a:schemeClr val="accent1"/>
                </a:solidFill>
              </a:rPr>
              <a:t>respectant les critères scientifiques. </a:t>
            </a:r>
          </a:p>
          <a:p>
            <a:pPr marL="171450" indent="-171450">
              <a:buFont typeface="Arial" panose="020B0604020202020204" pitchFamily="34" charset="0"/>
              <a:buChar char="•"/>
            </a:pPr>
            <a:r>
              <a:rPr lang="fr-FR" sz="1200" dirty="0">
                <a:solidFill>
                  <a:schemeClr val="accent1"/>
                </a:solidFill>
              </a:rPr>
              <a:t>Produire des </a:t>
            </a:r>
            <a:r>
              <a:rPr lang="fr-FR" sz="1200" dirty="0">
                <a:solidFill>
                  <a:schemeClr val="accent1">
                    <a:lumMod val="90000"/>
                    <a:lumOff val="10000"/>
                  </a:schemeClr>
                </a:solidFill>
              </a:rPr>
              <a:t>numéros d’ intérêt scientifique</a:t>
            </a:r>
            <a:r>
              <a:rPr lang="fr-FR" sz="1200" dirty="0">
                <a:solidFill>
                  <a:schemeClr val="accent1"/>
                </a:solidFill>
              </a:rPr>
              <a:t>.  </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14911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Envoyer de messages automatiques lors de la sélection d’éditeurs associés incluant les informations nécessaires de l’article</a:t>
            </a:r>
          </a:p>
          <a:p>
            <a:pPr marL="171450" indent="-171450">
              <a:buFont typeface="Arial" panose="020B0604020202020204" pitchFamily="34" charset="0"/>
              <a:buChar char="•"/>
            </a:pPr>
            <a:r>
              <a:rPr lang="fr-FR" sz="1200" dirty="0" smtClean="0">
                <a:solidFill>
                  <a:schemeClr val="accent1"/>
                </a:solidFill>
              </a:rPr>
              <a:t>Avoir une base d’éditeurs associés constituée dans l’outil </a:t>
            </a:r>
          </a:p>
          <a:p>
            <a:pPr marL="171450" indent="-171450">
              <a:buFont typeface="Arial" panose="020B0604020202020204" pitchFamily="34" charset="0"/>
              <a:buChar char="•"/>
            </a:pPr>
            <a:r>
              <a:rPr lang="fr-FR" sz="1200" dirty="0" smtClean="0">
                <a:solidFill>
                  <a:schemeClr val="accent1"/>
                </a:solidFill>
              </a:rPr>
              <a:t>Avoir un article aux métadonnées enrichies</a:t>
            </a: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Tree>
    <p:extLst>
      <p:ext uri="{BB962C8B-B14F-4D97-AF65-F5344CB8AC3E}">
        <p14:creationId xmlns:p14="http://schemas.microsoft.com/office/powerpoint/2010/main" val="300853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sz="2400" b="1" spc="50" dirty="0" smtClean="0">
              <a:solidFill>
                <a:schemeClr val="bg1"/>
              </a:solidFill>
            </a:endParaRPr>
          </a:p>
          <a:p>
            <a:pPr>
              <a:spcBef>
                <a:spcPts val="1200"/>
              </a:spcBef>
            </a:pPr>
            <a:r>
              <a:rPr lang="fr-FR" sz="2400" b="1" spc="50" dirty="0" smtClean="0">
                <a:solidFill>
                  <a:schemeClr val="bg1"/>
                </a:solidFill>
              </a:rPr>
              <a:t>Secrétaire d’édition </a:t>
            </a:r>
            <a:r>
              <a:rPr lang="fr-FR" sz="1350" b="1" dirty="0">
                <a:solidFill>
                  <a:schemeClr val="bg1"/>
                </a:solidFill>
              </a:rPr>
              <a:t>      </a:t>
            </a:r>
          </a:p>
          <a:p>
            <a:endParaRPr lang="fr-FR" sz="1500" dirty="0" smtClean="0">
              <a:solidFill>
                <a:schemeClr val="bg1"/>
              </a:solidFill>
            </a:endParaRPr>
          </a:p>
          <a:p>
            <a:r>
              <a:rPr lang="fr-FR" sz="1500" dirty="0" smtClean="0">
                <a:solidFill>
                  <a:schemeClr val="bg1"/>
                </a:solidFill>
              </a:rPr>
              <a:t>Edition</a:t>
            </a:r>
            <a:r>
              <a:rPr lang="fr-FR" sz="1500" dirty="0">
                <a:solidFill>
                  <a:schemeClr val="bg1"/>
                </a:solidFill>
              </a:rPr>
              <a:t>, rédaction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 </a:t>
            </a:r>
            <a:r>
              <a:rPr lang="fr-FR" sz="1400" b="1" spc="50" dirty="0" smtClean="0">
                <a:solidFill>
                  <a:schemeClr val="bg1"/>
                </a:solidFill>
              </a:rPr>
              <a:t>Editeur</a:t>
            </a:r>
            <a:endParaRPr lang="fr-FR" sz="1400" b="1" dirty="0" smtClean="0">
              <a:solidFill>
                <a:schemeClr val="bg1"/>
              </a:solidFill>
            </a:endParaRPr>
          </a:p>
          <a:p>
            <a:endParaRPr lang="fr-FR" sz="1500" dirty="0" smtClean="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dirty="0">
                <a:solidFill>
                  <a:srgbClr val="002060"/>
                </a:solidFill>
              </a:rPr>
              <a:t>L'éditeur supervise l'ensemble du processus d'évaluation, d'édition et de publication en collaboration avec le Journal Manager. </a:t>
            </a:r>
            <a:r>
              <a:rPr lang="fr-FR" dirty="0" smtClean="0">
                <a:solidFill>
                  <a:srgbClr val="002060"/>
                </a:solidFill>
              </a:rPr>
              <a:t>Il</a:t>
            </a:r>
            <a:r>
              <a:rPr lang="fr-FR" dirty="0" smtClean="0">
                <a:solidFill>
                  <a:srgbClr val="002060"/>
                </a:solidFill>
              </a:rPr>
              <a:t> </a:t>
            </a:r>
            <a:r>
              <a:rPr lang="fr-FR" dirty="0">
                <a:solidFill>
                  <a:srgbClr val="002060"/>
                </a:solidFill>
              </a:rPr>
              <a:t>surveille la progression de la soumission, vérifie que </a:t>
            </a:r>
            <a:r>
              <a:rPr lang="fr-FR" dirty="0" smtClean="0">
                <a:solidFill>
                  <a:srgbClr val="002060"/>
                </a:solidFill>
              </a:rPr>
              <a:t>les délais sont respectés. </a:t>
            </a:r>
            <a:r>
              <a:rPr lang="fr-FR" dirty="0">
                <a:solidFill>
                  <a:srgbClr val="002060"/>
                </a:solidFill>
              </a:rPr>
              <a:t>Pendant la phase </a:t>
            </a:r>
            <a:r>
              <a:rPr lang="fr-FR" dirty="0" smtClean="0">
                <a:solidFill>
                  <a:srgbClr val="002060"/>
                </a:solidFill>
              </a:rPr>
              <a:t>éditoriale, </a:t>
            </a:r>
            <a:r>
              <a:rPr lang="fr-FR" dirty="0" smtClean="0">
                <a:solidFill>
                  <a:srgbClr val="002060"/>
                </a:solidFill>
              </a:rPr>
              <a:t>il</a:t>
            </a:r>
            <a:r>
              <a:rPr lang="fr-FR" dirty="0" smtClean="0">
                <a:solidFill>
                  <a:srgbClr val="002060"/>
                </a:solidFill>
              </a:rPr>
              <a:t> </a:t>
            </a:r>
            <a:r>
              <a:rPr lang="fr-FR" dirty="0">
                <a:solidFill>
                  <a:srgbClr val="002060"/>
                </a:solidFill>
              </a:rPr>
              <a:t>coordonne le correcteur, le maquettiste et </a:t>
            </a:r>
            <a:r>
              <a:rPr lang="fr-FR" dirty="0" smtClean="0">
                <a:solidFill>
                  <a:srgbClr val="002060"/>
                </a:solidFill>
              </a:rPr>
              <a:t>rassemble </a:t>
            </a:r>
            <a:r>
              <a:rPr lang="fr-FR" dirty="0">
                <a:solidFill>
                  <a:srgbClr val="002060"/>
                </a:solidFill>
              </a:rPr>
              <a:t>sur l’article les annotations finales de l’auteur et du Journal Manager. </a:t>
            </a:r>
          </a:p>
        </p:txBody>
      </p:sp>
      <p:sp>
        <p:nvSpPr>
          <p:cNvPr id="5" name="Rectangle : coins arrondis 60"/>
          <p:cNvSpPr/>
          <p:nvPr/>
        </p:nvSpPr>
        <p:spPr>
          <a:xfrm>
            <a:off x="1299457" y="4612324"/>
            <a:ext cx="3601781" cy="1641962"/>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lumMod val="90000"/>
                    <a:lumOff val="10000"/>
                  </a:schemeClr>
                </a:solidFill>
              </a:rPr>
              <a:t>Faciliter les échanges avec les acteurs. </a:t>
            </a:r>
            <a:endParaRPr lang="fr-FR" sz="1200" dirty="0" smtClean="0">
              <a:solidFill>
                <a:schemeClr val="accent1">
                  <a:lumMod val="90000"/>
                  <a:lumOff val="10000"/>
                </a:schemeClr>
              </a:solidFill>
            </a:endParaRPr>
          </a:p>
          <a:p>
            <a:pPr marL="171450" indent="-171450">
              <a:buFont typeface="Arial" panose="020B0604020202020204" pitchFamily="34" charset="0"/>
              <a:buChar char="•"/>
            </a:pPr>
            <a:r>
              <a:rPr lang="fr-FR" sz="1200" dirty="0" smtClean="0">
                <a:solidFill>
                  <a:schemeClr val="accent1">
                    <a:lumMod val="90000"/>
                    <a:lumOff val="10000"/>
                  </a:schemeClr>
                </a:solidFill>
              </a:rPr>
              <a:t>Veiller </a:t>
            </a:r>
            <a:r>
              <a:rPr lang="fr-FR" sz="1200" dirty="0">
                <a:solidFill>
                  <a:schemeClr val="accent1">
                    <a:lumMod val="90000"/>
                    <a:lumOff val="10000"/>
                  </a:schemeClr>
                </a:solidFill>
              </a:rPr>
              <a:t>au bon déroulement de la phase d’évaluation. </a:t>
            </a:r>
            <a:endParaRPr lang="fr-FR" sz="1200" dirty="0" smtClean="0">
              <a:solidFill>
                <a:schemeClr val="accent1">
                  <a:lumMod val="90000"/>
                  <a:lumOff val="10000"/>
                </a:schemeClr>
              </a:solidFill>
            </a:endParaRPr>
          </a:p>
          <a:p>
            <a:pPr marL="171450" indent="-171450">
              <a:buFont typeface="Arial" panose="020B0604020202020204" pitchFamily="34" charset="0"/>
              <a:buChar char="•"/>
            </a:pPr>
            <a:r>
              <a:rPr lang="fr-FR" sz="1200" dirty="0" smtClean="0">
                <a:solidFill>
                  <a:schemeClr val="accent1">
                    <a:lumMod val="90000"/>
                    <a:lumOff val="10000"/>
                  </a:schemeClr>
                </a:solidFill>
              </a:rPr>
              <a:t>Vérifier </a:t>
            </a:r>
            <a:r>
              <a:rPr lang="fr-FR" sz="1200" dirty="0">
                <a:solidFill>
                  <a:schemeClr val="accent1">
                    <a:lumMod val="90000"/>
                    <a:lumOff val="10000"/>
                  </a:schemeClr>
                </a:solidFill>
              </a:rPr>
              <a:t>et valider les manuscrits pendant la phase éditoriale (correction et mise en page). </a:t>
            </a:r>
            <a:endParaRPr lang="fr-FR" sz="1200" dirty="0" smtClean="0">
              <a:solidFill>
                <a:schemeClr val="accent1">
                  <a:lumMod val="90000"/>
                  <a:lumOff val="10000"/>
                </a:schemeClr>
              </a:solidFill>
            </a:endParaRPr>
          </a:p>
          <a:p>
            <a:pPr marL="171450" indent="-171450">
              <a:buFont typeface="Arial" panose="020B0604020202020204" pitchFamily="34" charset="0"/>
              <a:buChar char="•"/>
            </a:pPr>
            <a:r>
              <a:rPr lang="fr-FR" sz="1200" dirty="0" smtClean="0">
                <a:solidFill>
                  <a:schemeClr val="accent1">
                    <a:lumMod val="90000"/>
                    <a:lumOff val="10000"/>
                  </a:schemeClr>
                </a:solidFill>
              </a:rPr>
              <a:t>Veiller </a:t>
            </a:r>
            <a:r>
              <a:rPr lang="fr-FR" sz="1200" dirty="0">
                <a:solidFill>
                  <a:schemeClr val="accent1">
                    <a:lumMod val="90000"/>
                    <a:lumOff val="10000"/>
                  </a:schemeClr>
                </a:solidFill>
              </a:rPr>
              <a:t>au respect des délais d’évaluation et de publication afin de publier le numéro aux dates établies.</a:t>
            </a:r>
          </a:p>
        </p:txBody>
      </p:sp>
      <p:sp>
        <p:nvSpPr>
          <p:cNvPr id="6" name="Rectangle : coins arrondis 63"/>
          <p:cNvSpPr/>
          <p:nvPr/>
        </p:nvSpPr>
        <p:spPr>
          <a:xfrm>
            <a:off x="1299457" y="4310070"/>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4971865" y="4634210"/>
            <a:ext cx="3673789" cy="1620076"/>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Disposer d’un tableau de bord de la progression de l’article dans le flux éditorial</a:t>
            </a:r>
          </a:p>
          <a:p>
            <a:pPr marL="171450" indent="-171450">
              <a:buFont typeface="Arial" panose="020B0604020202020204" pitchFamily="34" charset="0"/>
              <a:buChar char="•"/>
            </a:pPr>
            <a:r>
              <a:rPr lang="fr-FR" sz="1200" dirty="0">
                <a:solidFill>
                  <a:schemeClr val="accent1"/>
                </a:solidFill>
              </a:rPr>
              <a:t>Envoyer </a:t>
            </a:r>
            <a:r>
              <a:rPr lang="fr-FR" sz="1200" dirty="0" smtClean="0">
                <a:solidFill>
                  <a:schemeClr val="accent1"/>
                </a:solidFill>
              </a:rPr>
              <a:t>des </a:t>
            </a:r>
            <a:r>
              <a:rPr lang="fr-FR" sz="1200" dirty="0">
                <a:solidFill>
                  <a:schemeClr val="accent1"/>
                </a:solidFill>
              </a:rPr>
              <a:t>relances automatiques en cas de </a:t>
            </a:r>
            <a:r>
              <a:rPr lang="fr-FR" sz="1200" dirty="0" smtClean="0">
                <a:solidFill>
                  <a:schemeClr val="accent1"/>
                </a:solidFill>
              </a:rPr>
              <a:t>non-réponse dans le cadre du processus de </a:t>
            </a:r>
            <a:r>
              <a:rPr lang="fr-FR" sz="1200" dirty="0" err="1" smtClean="0">
                <a:solidFill>
                  <a:schemeClr val="accent1"/>
                </a:solidFill>
              </a:rPr>
              <a:t>peer-review</a:t>
            </a:r>
            <a:endParaRPr lang="fr-FR" sz="1200" dirty="0" smtClean="0">
              <a:solidFill>
                <a:schemeClr val="accent1"/>
              </a:solidFill>
            </a:endParaRPr>
          </a:p>
          <a:p>
            <a:pPr marL="171450" indent="-171450">
              <a:buFont typeface="Arial" panose="020B0604020202020204" pitchFamily="34" charset="0"/>
              <a:buChar char="•"/>
            </a:pPr>
            <a:r>
              <a:rPr lang="fr-FR" sz="1200" dirty="0">
                <a:solidFill>
                  <a:schemeClr val="accent1"/>
                </a:solidFill>
              </a:rPr>
              <a:t>Envoyer de messages automatiques dans le cadre du </a:t>
            </a:r>
            <a:r>
              <a:rPr lang="fr-FR" sz="1200" dirty="0" err="1">
                <a:solidFill>
                  <a:schemeClr val="accent1"/>
                </a:solidFill>
              </a:rPr>
              <a:t>peer-review</a:t>
            </a:r>
            <a:r>
              <a:rPr lang="fr-FR" sz="1200" dirty="0">
                <a:solidFill>
                  <a:schemeClr val="accent1"/>
                </a:solidFill>
              </a:rPr>
              <a:t> incluant toutes les informations nécessaires à l’article ainsi que les rapports de </a:t>
            </a:r>
            <a:r>
              <a:rPr lang="fr-FR" sz="1200" dirty="0" err="1">
                <a:solidFill>
                  <a:schemeClr val="accent1"/>
                </a:solidFill>
              </a:rPr>
              <a:t>peer-review</a:t>
            </a:r>
            <a:endParaRPr lang="fr-FR" sz="1200" dirty="0">
              <a:solidFill>
                <a:schemeClr val="accent1"/>
              </a:solidFill>
            </a:endParaRPr>
          </a:p>
          <a:p>
            <a:pPr marL="171450" indent="-171450">
              <a:buFont typeface="Arial" panose="020B0604020202020204" pitchFamily="34" charset="0"/>
              <a:buChar char="•"/>
            </a:pPr>
            <a:endParaRPr lang="fr-FR" sz="1200" dirty="0">
              <a:solidFill>
                <a:schemeClr val="accent1"/>
              </a:solidFill>
            </a:endParaRPr>
          </a:p>
          <a:p>
            <a:pPr marL="171450" indent="-171450">
              <a:buFont typeface="Arial" panose="020B0604020202020204" pitchFamily="34" charset="0"/>
              <a:buChar char="•"/>
            </a:pPr>
            <a:endParaRPr lang="fr-FR" sz="1200" dirty="0" smtClean="0">
              <a:solidFill>
                <a:schemeClr val="accent1"/>
              </a:solidFill>
            </a:endParaRPr>
          </a:p>
        </p:txBody>
      </p:sp>
      <p:sp>
        <p:nvSpPr>
          <p:cNvPr id="8" name="Rectangle : coins arrondis 63"/>
          <p:cNvSpPr/>
          <p:nvPr/>
        </p:nvSpPr>
        <p:spPr>
          <a:xfrm>
            <a:off x="4997709" y="4310069"/>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Tree>
    <p:extLst>
      <p:ext uri="{BB962C8B-B14F-4D97-AF65-F5344CB8AC3E}">
        <p14:creationId xmlns:p14="http://schemas.microsoft.com/office/powerpoint/2010/main" val="3449482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r>
              <a:rPr lang="fr-FR" sz="2400" b="1" spc="50" dirty="0">
                <a:solidFill>
                  <a:schemeClr val="bg1"/>
                </a:solidFill>
              </a:rPr>
              <a:t>Editeur associé</a:t>
            </a:r>
            <a:endParaRPr lang="fr-FR" sz="2400" b="1" dirty="0">
              <a:solidFill>
                <a:schemeClr val="bg1"/>
              </a:solidFill>
            </a:endParaRPr>
          </a:p>
          <a:p>
            <a:r>
              <a:rPr lang="fr-FR" sz="1350" b="1" dirty="0">
                <a:solidFill>
                  <a:schemeClr val="bg1"/>
                </a:solidFill>
              </a:rPr>
              <a:t>      </a:t>
            </a:r>
          </a:p>
          <a:p>
            <a:r>
              <a:rPr lang="fr-FR" sz="1500" dirty="0">
                <a:solidFill>
                  <a:schemeClr val="bg1"/>
                </a:solidFill>
              </a:rPr>
              <a:t>Enseignant, chercheur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 Editeur associé</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dirty="0">
                <a:solidFill>
                  <a:schemeClr val="accent1"/>
                </a:solidFill>
              </a:rPr>
              <a:t>L’éditeur associé prendre en charge l’évaluation de l’article et sélectionne </a:t>
            </a:r>
            <a:r>
              <a:rPr lang="fr-FR" dirty="0" smtClean="0">
                <a:solidFill>
                  <a:schemeClr val="accent1"/>
                </a:solidFill>
              </a:rPr>
              <a:t>trois </a:t>
            </a:r>
            <a:r>
              <a:rPr lang="fr-FR" dirty="0">
                <a:solidFill>
                  <a:schemeClr val="accent1"/>
                </a:solidFill>
              </a:rPr>
              <a:t>referees. Elle a un rôle de médiation entre l’auteur et les referees. Il supervise le processus d’évaluation, prend des décisions en cas de désaccord entre les évaluateurs et produit une synthèses d’évaluation à transmettre à l’auteur avec une copie de l’article annotée. </a:t>
            </a:r>
          </a:p>
        </p:txBody>
      </p:sp>
      <p:sp>
        <p:nvSpPr>
          <p:cNvPr id="5" name="Rectangle : coins arrondis 60"/>
          <p:cNvSpPr/>
          <p:nvPr/>
        </p:nvSpPr>
        <p:spPr>
          <a:xfrm>
            <a:off x="1330259" y="4739366"/>
            <a:ext cx="3601781" cy="156995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Travailler avec </a:t>
            </a:r>
            <a:r>
              <a:rPr lang="fr-FR" sz="1200" dirty="0">
                <a:solidFill>
                  <a:schemeClr val="accent1"/>
                </a:solidFill>
              </a:rPr>
              <a:t>auteur et referees et </a:t>
            </a:r>
            <a:r>
              <a:rPr lang="fr-FR" sz="1200" dirty="0" smtClean="0">
                <a:solidFill>
                  <a:schemeClr val="accent1"/>
                </a:solidFill>
              </a:rPr>
              <a:t>vérifier </a:t>
            </a:r>
            <a:r>
              <a:rPr lang="fr-FR" sz="1200" dirty="0">
                <a:solidFill>
                  <a:schemeClr val="accent1"/>
                </a:solidFill>
              </a:rPr>
              <a:t>que l’évaluation se déroule correctement, avec bienveillance et selon le </a:t>
            </a:r>
            <a:r>
              <a:rPr lang="fr-FR" sz="1200" dirty="0" smtClean="0">
                <a:solidFill>
                  <a:schemeClr val="accent1"/>
                </a:solidFill>
              </a:rPr>
              <a:t>respect </a:t>
            </a:r>
            <a:r>
              <a:rPr lang="fr-FR" sz="1200" dirty="0">
                <a:solidFill>
                  <a:schemeClr val="accent1"/>
                </a:solidFill>
              </a:rPr>
              <a:t>des critères scientifiques. </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547849"/>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Disposer d’un espace qui centralise les échanges avec referees et auteur</a:t>
            </a: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Tree>
    <p:extLst>
      <p:ext uri="{BB962C8B-B14F-4D97-AF65-F5344CB8AC3E}">
        <p14:creationId xmlns:p14="http://schemas.microsoft.com/office/powerpoint/2010/main" val="954051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pPr>
              <a:spcBef>
                <a:spcPts val="1200"/>
              </a:spcBef>
            </a:pPr>
            <a:r>
              <a:rPr lang="fr-FR" sz="2400" b="1" spc="50" dirty="0">
                <a:solidFill>
                  <a:schemeClr val="bg1"/>
                </a:solidFill>
              </a:rPr>
              <a:t>Referee</a:t>
            </a:r>
            <a:endParaRPr lang="fr-FR" sz="2400" b="1" spc="50" dirty="0" smtClean="0">
              <a:solidFill>
                <a:schemeClr val="bg1"/>
              </a:solidFill>
            </a:endParaRPr>
          </a:p>
          <a:p>
            <a:r>
              <a:rPr lang="fr-FR" sz="1350" b="1" dirty="0">
                <a:solidFill>
                  <a:schemeClr val="bg1"/>
                </a:solidFill>
              </a:rPr>
              <a:t>      </a:t>
            </a:r>
          </a:p>
          <a:p>
            <a:r>
              <a:rPr lang="fr-FR" sz="1500" dirty="0">
                <a:solidFill>
                  <a:schemeClr val="bg1"/>
                </a:solidFill>
              </a:rPr>
              <a:t>Enseignant, chercheur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a:t>
            </a:r>
            <a:r>
              <a:rPr lang="fr-FR" sz="1400" b="1" spc="50" dirty="0" smtClean="0">
                <a:solidFill>
                  <a:schemeClr val="bg1"/>
                </a:solidFill>
              </a:rPr>
              <a:t>: Referee</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dirty="0">
                <a:solidFill>
                  <a:schemeClr val="accent1"/>
                </a:solidFill>
              </a:rPr>
              <a:t>Le referee lit </a:t>
            </a:r>
            <a:r>
              <a:rPr lang="fr-FR" dirty="0" smtClean="0">
                <a:solidFill>
                  <a:schemeClr val="accent1"/>
                </a:solidFill>
              </a:rPr>
              <a:t>l’article. </a:t>
            </a:r>
            <a:r>
              <a:rPr lang="fr-FR" dirty="0">
                <a:solidFill>
                  <a:schemeClr val="accent1"/>
                </a:solidFill>
              </a:rPr>
              <a:t>Il reporte ses suggestions sur l’article et rédige son évaluation à transmettre à l’éditeur associé.   </a:t>
            </a:r>
          </a:p>
        </p:txBody>
      </p:sp>
      <p:sp>
        <p:nvSpPr>
          <p:cNvPr id="5" name="Rectangle : coins arrondis 60"/>
          <p:cNvSpPr/>
          <p:nvPr/>
        </p:nvSpPr>
        <p:spPr>
          <a:xfrm>
            <a:off x="1330259" y="4739366"/>
            <a:ext cx="3601781"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solidFill>
              </a:rPr>
              <a:t>Donner son avis sur l’article en tant qu’expert du domaine afin </a:t>
            </a:r>
            <a:r>
              <a:rPr lang="fr-FR" sz="1200" dirty="0" smtClean="0">
                <a:solidFill>
                  <a:schemeClr val="accent1"/>
                </a:solidFill>
              </a:rPr>
              <a:t>d’améliorer </a:t>
            </a:r>
            <a:r>
              <a:rPr lang="fr-FR" sz="1200" dirty="0">
                <a:solidFill>
                  <a:schemeClr val="accent1"/>
                </a:solidFill>
              </a:rPr>
              <a:t>la qualité académique. </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14911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Disposer d’une plateforme claire pouvoir échanger facilement avec l’éditeur associé </a:t>
            </a:r>
          </a:p>
          <a:p>
            <a:pPr marL="171450" indent="-171450">
              <a:buFont typeface="Arial" panose="020B0604020202020204" pitchFamily="34" charset="0"/>
              <a:buChar char="•"/>
            </a:pPr>
            <a:r>
              <a:rPr lang="fr-FR" sz="1200" dirty="0" smtClean="0">
                <a:solidFill>
                  <a:schemeClr val="accent1"/>
                </a:solidFill>
              </a:rPr>
              <a:t>Attacher et recevoir aisément les dossiers</a:t>
            </a:r>
            <a:r>
              <a:rPr lang="fr-FR" sz="1200" dirty="0">
                <a:solidFill>
                  <a:schemeClr val="accent1"/>
                </a:solidFill>
              </a:rPr>
              <a:t> </a:t>
            </a:r>
            <a:r>
              <a:rPr lang="fr-FR" sz="1200" dirty="0" smtClean="0">
                <a:solidFill>
                  <a:schemeClr val="accent1"/>
                </a:solidFill>
              </a:rPr>
              <a:t>sur un espace dédié. </a:t>
            </a:r>
            <a:endParaRPr lang="fr-FR" sz="1200" dirty="0">
              <a:solidFill>
                <a:schemeClr val="accent1"/>
              </a:solidFill>
            </a:endParaRP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Tree>
    <p:extLst>
      <p:ext uri="{BB962C8B-B14F-4D97-AF65-F5344CB8AC3E}">
        <p14:creationId xmlns:p14="http://schemas.microsoft.com/office/powerpoint/2010/main" val="2141955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pPr>
              <a:spcBef>
                <a:spcPts val="1200"/>
              </a:spcBef>
            </a:pPr>
            <a:r>
              <a:rPr lang="fr-FR" sz="2400" b="1" spc="50" dirty="0">
                <a:solidFill>
                  <a:schemeClr val="bg1"/>
                </a:solidFill>
              </a:rPr>
              <a:t>Auteur</a:t>
            </a:r>
            <a:endParaRPr lang="fr-FR" sz="2400" b="1" spc="50" dirty="0" smtClean="0">
              <a:solidFill>
                <a:schemeClr val="bg1"/>
              </a:solidFill>
            </a:endParaRPr>
          </a:p>
          <a:p>
            <a:r>
              <a:rPr lang="fr-FR" sz="1350" b="1" dirty="0">
                <a:solidFill>
                  <a:schemeClr val="bg1"/>
                </a:solidFill>
              </a:rPr>
              <a:t>      </a:t>
            </a:r>
          </a:p>
          <a:p>
            <a:r>
              <a:rPr lang="fr-FR" sz="1500" dirty="0">
                <a:solidFill>
                  <a:schemeClr val="bg1"/>
                </a:solidFill>
              </a:rPr>
              <a:t>Enseignant, chercheur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a:t>
            </a:r>
            <a:r>
              <a:rPr lang="fr-FR" sz="1400" b="1" spc="50" dirty="0" smtClean="0">
                <a:solidFill>
                  <a:schemeClr val="bg1"/>
                </a:solidFill>
              </a:rPr>
              <a:t>: Auteur</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lnSpcReduction="10000"/>
          </a:bodyPr>
          <a:lstStyle/>
          <a:p>
            <a:r>
              <a:rPr lang="fr-FR" dirty="0">
                <a:solidFill>
                  <a:schemeClr val="accent1">
                    <a:lumMod val="90000"/>
                    <a:lumOff val="10000"/>
                  </a:schemeClr>
                </a:solidFill>
              </a:rPr>
              <a:t>L’auteur soumet l’article et </a:t>
            </a:r>
            <a:r>
              <a:rPr lang="fr-FR" dirty="0" smtClean="0">
                <a:solidFill>
                  <a:schemeClr val="accent1">
                    <a:lumMod val="90000"/>
                    <a:lumOff val="10000"/>
                  </a:schemeClr>
                </a:solidFill>
              </a:rPr>
              <a:t>indique les métadonnées liées à son article, il propose cinq referees. </a:t>
            </a:r>
            <a:r>
              <a:rPr lang="fr-FR" dirty="0">
                <a:solidFill>
                  <a:schemeClr val="accent1">
                    <a:lumMod val="90000"/>
                    <a:lumOff val="10000"/>
                  </a:schemeClr>
                </a:solidFill>
              </a:rPr>
              <a:t>Il reçoit la synthèse d’évaluation de l’éditeur associé ainsi que les annotations sur son article. L’auteur corrige l’article en suivant les annotations des referees (le cycle de corrections comporte généralement deux étapes). Lorsque l’article passe à la phase éditoriale, l’auteur travaille avec le correcteur et le maquettiste. Il fournit ses remarques, effectue une relecture finale et valide l’article mis en </a:t>
            </a:r>
            <a:r>
              <a:rPr lang="fr-FR" dirty="0" smtClean="0">
                <a:solidFill>
                  <a:schemeClr val="accent1">
                    <a:lumMod val="90000"/>
                    <a:lumOff val="10000"/>
                  </a:schemeClr>
                </a:solidFill>
              </a:rPr>
              <a:t>page.</a:t>
            </a:r>
            <a:endParaRPr lang="fr-FR" dirty="0">
              <a:solidFill>
                <a:schemeClr val="accent1">
                  <a:lumMod val="90000"/>
                  <a:lumOff val="10000"/>
                </a:schemeClr>
              </a:solidFill>
            </a:endParaRPr>
          </a:p>
        </p:txBody>
      </p:sp>
      <p:sp>
        <p:nvSpPr>
          <p:cNvPr id="5" name="Rectangle : coins arrondis 60"/>
          <p:cNvSpPr/>
          <p:nvPr/>
        </p:nvSpPr>
        <p:spPr>
          <a:xfrm>
            <a:off x="1330259" y="4739366"/>
            <a:ext cx="3601781"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solidFill>
              </a:rPr>
              <a:t>Publier un article de qualité </a:t>
            </a:r>
            <a:r>
              <a:rPr lang="fr-FR" sz="1200" dirty="0" smtClean="0">
                <a:solidFill>
                  <a:schemeClr val="accent1"/>
                </a:solidFill>
              </a:rPr>
              <a:t>dans </a:t>
            </a:r>
            <a:r>
              <a:rPr lang="fr-FR" sz="1200" dirty="0">
                <a:solidFill>
                  <a:schemeClr val="accent1"/>
                </a:solidFill>
              </a:rPr>
              <a:t>une revue académique que respecte les critères </a:t>
            </a:r>
            <a:r>
              <a:rPr lang="fr-FR" sz="1200" dirty="0" smtClean="0">
                <a:solidFill>
                  <a:schemeClr val="accent1"/>
                </a:solidFill>
              </a:rPr>
              <a:t>d’évaluation </a:t>
            </a:r>
            <a:r>
              <a:rPr lang="fr-FR" sz="1200" dirty="0">
                <a:solidFill>
                  <a:schemeClr val="accent1"/>
                </a:solidFill>
              </a:rPr>
              <a:t>scientifique</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14911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smtClean="0">
                <a:solidFill>
                  <a:schemeClr val="accent1"/>
                </a:solidFill>
              </a:rPr>
              <a:t>Avoir une interface utilisateur de dépôt claire permettant d’ajouter toutes les informations nécessaires à son article (affiliations, co-auteurs, mots-clés, titre, etc.) </a:t>
            </a:r>
          </a:p>
          <a:p>
            <a:pPr marL="171450" indent="-171450">
              <a:buFont typeface="Arial" panose="020B0604020202020204" pitchFamily="34" charset="0"/>
              <a:buChar char="•"/>
            </a:pPr>
            <a:r>
              <a:rPr lang="fr-FR" sz="1200" dirty="0">
                <a:solidFill>
                  <a:srgbClr val="002060"/>
                </a:solidFill>
              </a:rPr>
              <a:t>Pouvoir indiquer une liste des métadonnées des referees </a:t>
            </a:r>
          </a:p>
          <a:p>
            <a:pPr marL="171450" indent="-171450">
              <a:buFont typeface="Arial" panose="020B0604020202020204" pitchFamily="34" charset="0"/>
              <a:buChar char="•"/>
            </a:pPr>
            <a:endParaRPr lang="fr-FR" sz="1200" dirty="0">
              <a:solidFill>
                <a:schemeClr val="accent1"/>
              </a:solidFill>
            </a:endParaRP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smtClean="0"/>
              <a:t>SES ATTENTES DE L’OUTIL</a:t>
            </a:r>
            <a:endParaRPr lang="fr-FR" sz="1350" b="1" dirty="0">
              <a:solidFill>
                <a:schemeClr val="bg1"/>
              </a:solidFill>
            </a:endParaRPr>
          </a:p>
        </p:txBody>
      </p:sp>
    </p:spTree>
    <p:extLst>
      <p:ext uri="{BB962C8B-B14F-4D97-AF65-F5344CB8AC3E}">
        <p14:creationId xmlns:p14="http://schemas.microsoft.com/office/powerpoint/2010/main" val="3402495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pPr>
              <a:spcBef>
                <a:spcPts val="1200"/>
              </a:spcBef>
            </a:pPr>
            <a:r>
              <a:rPr lang="fr-FR" sz="2400" b="1" spc="50" dirty="0">
                <a:solidFill>
                  <a:schemeClr val="bg1"/>
                </a:solidFill>
              </a:rPr>
              <a:t>Correcteur</a:t>
            </a:r>
            <a:endParaRPr lang="fr-FR" sz="2400" b="1" spc="50" dirty="0" smtClean="0">
              <a:solidFill>
                <a:schemeClr val="bg1"/>
              </a:solidFill>
            </a:endParaRPr>
          </a:p>
          <a:p>
            <a:r>
              <a:rPr lang="fr-FR" sz="1350" b="1" dirty="0">
                <a:solidFill>
                  <a:schemeClr val="bg1"/>
                </a:solidFill>
              </a:rPr>
              <a:t>      </a:t>
            </a:r>
          </a:p>
          <a:p>
            <a:r>
              <a:rPr lang="fr-FR" sz="1500" dirty="0">
                <a:solidFill>
                  <a:schemeClr val="bg1"/>
                </a:solidFill>
              </a:rPr>
              <a:t>Edition, orthotypographie </a:t>
            </a:r>
            <a:endParaRPr lang="fr-FR" sz="1500" dirty="0" smtClean="0">
              <a:solidFill>
                <a:schemeClr val="bg1"/>
              </a:solidFill>
            </a:endParaRPr>
          </a:p>
          <a:p>
            <a:endParaRPr lang="fr-FR" sz="1500" dirty="0">
              <a:solidFill>
                <a:schemeClr val="bg1"/>
              </a:solidFill>
            </a:endParaRPr>
          </a:p>
          <a:p>
            <a:r>
              <a:rPr lang="fr-FR" sz="1400" b="1" spc="50" dirty="0">
                <a:solidFill>
                  <a:schemeClr val="bg1"/>
                </a:solidFill>
              </a:rPr>
              <a:t>Rôle : Correcteur </a:t>
            </a:r>
            <a:endParaRPr lang="fr-FR" sz="1400" b="1" spc="50" dirty="0" smtClean="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a:solidFill>
                  <a:schemeClr val="accent1">
                    <a:lumMod val="90000"/>
                    <a:lumOff val="10000"/>
                  </a:schemeClr>
                </a:solidFill>
              </a:rPr>
              <a:t>Le correcteur reçoit la version finale de l'article pour effectuer la relecture. Elle identifie et corrige les éventuelles coquilles, vérifie les références, les notes de bas de page et la bibliographie. Une fois la relecture terminée, le correcteur échange avec l'auteur pour discuter des modifications apportées. Après la validation de l'auteur, l'article peut alors être mis en page.</a:t>
            </a:r>
            <a:endParaRPr lang="fr-FR" dirty="0">
              <a:solidFill>
                <a:schemeClr val="accent1">
                  <a:lumMod val="90000"/>
                  <a:lumOff val="10000"/>
                </a:schemeClr>
              </a:solidFill>
            </a:endParaRPr>
          </a:p>
        </p:txBody>
      </p:sp>
      <p:sp>
        <p:nvSpPr>
          <p:cNvPr id="5" name="Rectangle : coins arrondis 60"/>
          <p:cNvSpPr/>
          <p:nvPr/>
        </p:nvSpPr>
        <p:spPr>
          <a:xfrm>
            <a:off x="1330259" y="4739366"/>
            <a:ext cx="3601781"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lumMod val="90000"/>
                    <a:lumOff val="10000"/>
                  </a:schemeClr>
                </a:solidFill>
              </a:rPr>
              <a:t>Faciliter l'échange avec l'auteur à travers des commentaires. </a:t>
            </a:r>
            <a:endParaRPr lang="fr-FR" sz="1200" dirty="0" smtClean="0">
              <a:solidFill>
                <a:schemeClr val="accent1">
                  <a:lumMod val="90000"/>
                  <a:lumOff val="10000"/>
                </a:schemeClr>
              </a:solidFill>
            </a:endParaRPr>
          </a:p>
          <a:p>
            <a:pPr marL="171450" indent="-171450">
              <a:buFont typeface="Arial" panose="020B0604020202020204" pitchFamily="34" charset="0"/>
              <a:buChar char="•"/>
            </a:pPr>
            <a:r>
              <a:rPr lang="fr-FR" sz="1200" dirty="0" smtClean="0">
                <a:solidFill>
                  <a:schemeClr val="accent1">
                    <a:lumMod val="90000"/>
                    <a:lumOff val="10000"/>
                  </a:schemeClr>
                </a:solidFill>
              </a:rPr>
              <a:t>Produire </a:t>
            </a:r>
            <a:r>
              <a:rPr lang="fr-FR" sz="1200" dirty="0">
                <a:solidFill>
                  <a:schemeClr val="accent1">
                    <a:lumMod val="90000"/>
                    <a:lumOff val="10000"/>
                  </a:schemeClr>
                </a:solidFill>
              </a:rPr>
              <a:t>un texte prêt à être mis en page dans un format correct, sans altérations, qui permette une manipulation aisée. </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14911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endParaRPr lang="fr-FR" sz="1200" dirty="0">
              <a:solidFill>
                <a:schemeClr val="accent1"/>
              </a:solidFill>
            </a:endParaRP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
        <p:nvSpPr>
          <p:cNvPr id="9" name="Rectangle 8"/>
          <p:cNvSpPr/>
          <p:nvPr/>
        </p:nvSpPr>
        <p:spPr>
          <a:xfrm rot="629090">
            <a:off x="5074728" y="4974044"/>
            <a:ext cx="3520845" cy="830997"/>
          </a:xfrm>
          <a:prstGeom prst="rect">
            <a:avLst/>
          </a:prstGeom>
          <a:noFill/>
        </p:spPr>
        <p:txBody>
          <a:bodyPr wrap="square" lIns="91440" tIns="45720" rIns="91440" bIns="45720">
            <a:spAutoFit/>
          </a:bodyPr>
          <a:lstStyle/>
          <a:p>
            <a:pPr algn="ctr"/>
            <a:r>
              <a:rPr lang="fr-FR" sz="2400" b="1" cap="none" spc="50" dirty="0" smtClean="0">
                <a:ln w="0"/>
                <a:solidFill>
                  <a:schemeClr val="bg2"/>
                </a:solidFill>
                <a:effectLst>
                  <a:innerShdw blurRad="63500" dist="50800" dir="13500000">
                    <a:srgbClr val="000000">
                      <a:alpha val="50000"/>
                    </a:srgbClr>
                  </a:innerShdw>
                </a:effectLst>
              </a:rPr>
              <a:t>Étape non prise en charge par l’outil</a:t>
            </a:r>
            <a:endParaRPr lang="fr-FR" sz="2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034404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42"/>
          <p:cNvSpPr/>
          <p:nvPr/>
        </p:nvSpPr>
        <p:spPr>
          <a:xfrm>
            <a:off x="1315101" y="116633"/>
            <a:ext cx="7361355" cy="1548397"/>
          </a:xfrm>
          <a:prstGeom prst="roundRect">
            <a:avLst>
              <a:gd name="adj" fmla="val 655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spcBef>
                <a:spcPts val="1200"/>
              </a:spcBef>
            </a:pPr>
            <a:endParaRPr lang="fr-FR" b="1" spc="50" dirty="0">
              <a:solidFill>
                <a:schemeClr val="bg1"/>
              </a:solidFill>
            </a:endParaRPr>
          </a:p>
          <a:p>
            <a:pPr>
              <a:spcBef>
                <a:spcPts val="1200"/>
              </a:spcBef>
            </a:pPr>
            <a:r>
              <a:rPr lang="fr-FR" sz="2400" b="1" spc="50" dirty="0">
                <a:solidFill>
                  <a:schemeClr val="bg1"/>
                </a:solidFill>
              </a:rPr>
              <a:t>Maquettiste</a:t>
            </a:r>
            <a:endParaRPr lang="fr-FR" sz="2400" b="1" spc="50" dirty="0" smtClean="0">
              <a:solidFill>
                <a:schemeClr val="bg1"/>
              </a:solidFill>
            </a:endParaRPr>
          </a:p>
          <a:p>
            <a:r>
              <a:rPr lang="fr-FR" sz="1350" b="1" dirty="0">
                <a:solidFill>
                  <a:schemeClr val="bg1"/>
                </a:solidFill>
              </a:rPr>
              <a:t>      </a:t>
            </a:r>
          </a:p>
          <a:p>
            <a:r>
              <a:rPr lang="fr-FR" sz="1500" dirty="0">
                <a:solidFill>
                  <a:schemeClr val="bg1"/>
                </a:solidFill>
              </a:rPr>
              <a:t>Graphisme, </a:t>
            </a:r>
            <a:r>
              <a:rPr lang="fr-FR" sz="1500" dirty="0" smtClean="0">
                <a:solidFill>
                  <a:schemeClr val="bg1"/>
                </a:solidFill>
              </a:rPr>
              <a:t>édition</a:t>
            </a:r>
          </a:p>
          <a:p>
            <a:endParaRPr lang="fr-FR" sz="1500" dirty="0">
              <a:solidFill>
                <a:schemeClr val="bg1"/>
              </a:solidFill>
            </a:endParaRPr>
          </a:p>
          <a:p>
            <a:r>
              <a:rPr lang="fr-FR" sz="1400" b="1" spc="50" dirty="0">
                <a:solidFill>
                  <a:schemeClr val="bg1"/>
                </a:solidFill>
              </a:rPr>
              <a:t>Rôle : Maquettiste</a:t>
            </a:r>
            <a:endParaRPr lang="fr-FR" sz="1400" b="1" dirty="0">
              <a:solidFill>
                <a:schemeClr val="bg1"/>
              </a:solidFill>
            </a:endParaRPr>
          </a:p>
          <a:p>
            <a:endParaRPr lang="fr-FR" sz="1500" dirty="0">
              <a:solidFill>
                <a:schemeClr val="bg1"/>
              </a:solidFill>
            </a:endParaRPr>
          </a:p>
          <a:p>
            <a:pPr algn="ctr"/>
            <a:endParaRPr lang="fr-FR" sz="1350" dirty="0">
              <a:solidFill>
                <a:schemeClr val="tx1">
                  <a:lumMod val="65000"/>
                  <a:lumOff val="35000"/>
                </a:schemeClr>
              </a:solidFill>
            </a:endParaRPr>
          </a:p>
        </p:txBody>
      </p:sp>
      <p:sp>
        <p:nvSpPr>
          <p:cNvPr id="3" name="Rectangle : coins arrondis 46"/>
          <p:cNvSpPr/>
          <p:nvPr/>
        </p:nvSpPr>
        <p:spPr>
          <a:xfrm>
            <a:off x="1315739" y="2010865"/>
            <a:ext cx="7289347" cy="270716"/>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DESCRIPTION DE SON RÔLE</a:t>
            </a:r>
            <a:endParaRPr lang="fr-FR" sz="1350" b="1" dirty="0">
              <a:solidFill>
                <a:schemeClr val="bg1"/>
              </a:solidFill>
            </a:endParaRPr>
          </a:p>
        </p:txBody>
      </p:sp>
      <p:sp>
        <p:nvSpPr>
          <p:cNvPr id="4" name="Rectangle : coins arrondis 48"/>
          <p:cNvSpPr/>
          <p:nvPr/>
        </p:nvSpPr>
        <p:spPr>
          <a:xfrm>
            <a:off x="1315739" y="2348898"/>
            <a:ext cx="7361356" cy="189567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rmAutofit/>
          </a:bodyPr>
          <a:lstStyle/>
          <a:p>
            <a:r>
              <a:rPr lang="fr-FR" dirty="0">
                <a:solidFill>
                  <a:schemeClr val="accent1">
                    <a:lumMod val="90000"/>
                    <a:lumOff val="10000"/>
                  </a:schemeClr>
                </a:solidFill>
              </a:rPr>
              <a:t>Le maquettiste reçoit le texte à mettre en page avec des logiciels dédiés tels </a:t>
            </a:r>
            <a:r>
              <a:rPr lang="fr-FR" dirty="0" smtClean="0">
                <a:solidFill>
                  <a:schemeClr val="accent1">
                    <a:lumMod val="90000"/>
                    <a:lumOff val="10000"/>
                  </a:schemeClr>
                </a:solidFill>
              </a:rPr>
              <a:t>qu'</a:t>
            </a:r>
            <a:r>
              <a:rPr lang="fr-FR" dirty="0" err="1" smtClean="0">
                <a:solidFill>
                  <a:schemeClr val="accent1">
                    <a:lumMod val="90000"/>
                    <a:lumOff val="10000"/>
                  </a:schemeClr>
                </a:solidFill>
              </a:rPr>
              <a:t>InDesign</a:t>
            </a:r>
            <a:r>
              <a:rPr lang="fr-FR" dirty="0" smtClean="0">
                <a:solidFill>
                  <a:schemeClr val="accent1">
                    <a:lumMod val="90000"/>
                    <a:lumOff val="10000"/>
                  </a:schemeClr>
                </a:solidFill>
              </a:rPr>
              <a:t>. </a:t>
            </a:r>
            <a:r>
              <a:rPr lang="fr-FR" dirty="0">
                <a:solidFill>
                  <a:schemeClr val="accent1">
                    <a:lumMod val="90000"/>
                    <a:lumOff val="10000"/>
                  </a:schemeClr>
                </a:solidFill>
              </a:rPr>
              <a:t>Il compose l'article (et éventuellement le numéro) en suivant la maquette de la revue. Pendant ce processus, il interagit avec l'éditeur pour obtenir la validation. Le maquettiste intègre les dernières corrections, puis transmet la version finale à l'éditeur en vue de la publication.</a:t>
            </a:r>
          </a:p>
        </p:txBody>
      </p:sp>
      <p:sp>
        <p:nvSpPr>
          <p:cNvPr id="5" name="Rectangle : coins arrondis 60"/>
          <p:cNvSpPr/>
          <p:nvPr/>
        </p:nvSpPr>
        <p:spPr>
          <a:xfrm>
            <a:off x="1330259" y="4739366"/>
            <a:ext cx="3601781" cy="1171003"/>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200" dirty="0">
                <a:solidFill>
                  <a:schemeClr val="accent1">
                    <a:lumMod val="90000"/>
                    <a:lumOff val="10000"/>
                  </a:schemeClr>
                </a:solidFill>
              </a:rPr>
              <a:t>Faciliter la communication avec l‘éditeur à travers des commentaires afin de garantir une mise en page soignée en accord avec les attentes de l'auteur, de l'éditeur et du Journal Manager.</a:t>
            </a:r>
          </a:p>
        </p:txBody>
      </p:sp>
      <p:sp>
        <p:nvSpPr>
          <p:cNvPr id="6" name="Rectangle : coins arrondis 63"/>
          <p:cNvSpPr/>
          <p:nvPr/>
        </p:nvSpPr>
        <p:spPr>
          <a:xfrm>
            <a:off x="1330259" y="4437112"/>
            <a:ext cx="3616324" cy="23493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
            </a:r>
            <a:r>
              <a:rPr lang="fr-FR" sz="1350" b="1" dirty="0" smtClean="0"/>
              <a:t>BUTS</a:t>
            </a:r>
            <a:endParaRPr lang="fr-FR" sz="1350" b="1" dirty="0">
              <a:solidFill>
                <a:schemeClr val="bg1"/>
              </a:solidFill>
            </a:endParaRPr>
          </a:p>
        </p:txBody>
      </p:sp>
      <p:sp>
        <p:nvSpPr>
          <p:cNvPr id="7" name="Rectangle : coins arrondis 60"/>
          <p:cNvSpPr/>
          <p:nvPr/>
        </p:nvSpPr>
        <p:spPr>
          <a:xfrm>
            <a:off x="5002667" y="4761252"/>
            <a:ext cx="3673789" cy="1149117"/>
          </a:xfrm>
          <a:prstGeom prst="roundRect">
            <a:avLst>
              <a:gd name="adj" fmla="val 65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endParaRPr lang="fr-FR" sz="1200" dirty="0">
              <a:solidFill>
                <a:schemeClr val="accent1"/>
              </a:solidFill>
            </a:endParaRPr>
          </a:p>
        </p:txBody>
      </p:sp>
      <p:sp>
        <p:nvSpPr>
          <p:cNvPr id="8" name="Rectangle : coins arrondis 63"/>
          <p:cNvSpPr/>
          <p:nvPr/>
        </p:nvSpPr>
        <p:spPr>
          <a:xfrm>
            <a:off x="5028511" y="4437111"/>
            <a:ext cx="3673789" cy="263297"/>
          </a:xfrm>
          <a:prstGeom prst="roundRect">
            <a:avLst>
              <a:gd name="adj" fmla="val 655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fr-FR" sz="1350" b="1" dirty="0"/>
              <a:t>SES ATTENTES DE L’OUTIL</a:t>
            </a:r>
            <a:endParaRPr lang="fr-FR" sz="1350" b="1" dirty="0">
              <a:solidFill>
                <a:schemeClr val="bg1"/>
              </a:solidFill>
            </a:endParaRPr>
          </a:p>
        </p:txBody>
      </p:sp>
      <p:sp>
        <p:nvSpPr>
          <p:cNvPr id="9" name="Rectangle 8"/>
          <p:cNvSpPr/>
          <p:nvPr/>
        </p:nvSpPr>
        <p:spPr>
          <a:xfrm rot="629090">
            <a:off x="5074728" y="4974044"/>
            <a:ext cx="3520845" cy="830997"/>
          </a:xfrm>
          <a:prstGeom prst="rect">
            <a:avLst/>
          </a:prstGeom>
          <a:noFill/>
        </p:spPr>
        <p:txBody>
          <a:bodyPr wrap="square" lIns="91440" tIns="45720" rIns="91440" bIns="45720">
            <a:spAutoFit/>
          </a:bodyPr>
          <a:lstStyle/>
          <a:p>
            <a:pPr algn="ctr"/>
            <a:r>
              <a:rPr lang="fr-FR" sz="2400" b="1" cap="none" spc="50" dirty="0" smtClean="0">
                <a:ln w="0"/>
                <a:solidFill>
                  <a:schemeClr val="bg2"/>
                </a:solidFill>
                <a:effectLst>
                  <a:innerShdw blurRad="63500" dist="50800" dir="13500000">
                    <a:srgbClr val="000000">
                      <a:alpha val="50000"/>
                    </a:srgbClr>
                  </a:innerShdw>
                </a:effectLst>
              </a:rPr>
              <a:t>Étape non-prise en charge par l’outil</a:t>
            </a:r>
            <a:endParaRPr lang="fr-FR" sz="2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790196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Produire différents formats à partir d’un seul fichier source</a:t>
            </a:r>
          </a:p>
          <a:p>
            <a:endParaRPr lang="fr-FR" dirty="0"/>
          </a:p>
        </p:txBody>
      </p:sp>
    </p:spTree>
    <p:extLst>
      <p:ext uri="{BB962C8B-B14F-4D97-AF65-F5344CB8AC3E}">
        <p14:creationId xmlns:p14="http://schemas.microsoft.com/office/powerpoint/2010/main" val="455433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SU">
      <a:dk1>
        <a:srgbClr val="D5393D"/>
      </a:dk1>
      <a:lt1>
        <a:srgbClr val="FFFFFF"/>
      </a:lt1>
      <a:dk2>
        <a:srgbClr val="7F7F7F"/>
      </a:dk2>
      <a:lt2>
        <a:srgbClr val="A5A5A5"/>
      </a:lt2>
      <a:accent1>
        <a:srgbClr val="002060"/>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MODELE_personas_open_acess_SU.potx" id="{5C3805E6-D9EB-4E5F-84C0-FBB96F6DD31B}" vid="{1F67C551-4281-4359-AC01-449B8C5AAFA9}"/>
    </a:ext>
  </a:extLst>
</a:theme>
</file>

<file path=docProps/app.xml><?xml version="1.0" encoding="utf-8"?>
<Properties xmlns="http://schemas.openxmlformats.org/officeDocument/2006/extended-properties" xmlns:vt="http://schemas.openxmlformats.org/officeDocument/2006/docPropsVTypes">
  <Template>MODELE_personas_open_acess_SU</Template>
  <TotalTime>495</TotalTime>
  <Words>1026</Words>
  <Application>Microsoft Office PowerPoint</Application>
  <PresentationFormat>Affichage à l'écran (4:3)</PresentationFormat>
  <Paragraphs>110</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Corbel</vt:lpstr>
      <vt:lpstr>Wingdings 2</vt:lpstr>
      <vt:lpstr>Cadre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P &amp; M Curie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VENTURI Arianna</dc:creator>
  <cp:lastModifiedBy>VENTURI Arianna</cp:lastModifiedBy>
  <cp:revision>54</cp:revision>
  <dcterms:created xsi:type="dcterms:W3CDTF">2024-01-22T16:34:56Z</dcterms:created>
  <dcterms:modified xsi:type="dcterms:W3CDTF">2024-02-15T09:52:50Z</dcterms:modified>
</cp:coreProperties>
</file>